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72" r:id="rId1"/>
  </p:sldMasterIdLst>
  <p:sldIdLst>
    <p:sldId id="256" r:id="rId2"/>
    <p:sldId id="257" r:id="rId3"/>
    <p:sldId id="398" r:id="rId4"/>
    <p:sldId id="399" r:id="rId5"/>
    <p:sldId id="259" r:id="rId6"/>
    <p:sldId id="387" r:id="rId7"/>
    <p:sldId id="392" r:id="rId8"/>
    <p:sldId id="395" r:id="rId9"/>
    <p:sldId id="400" r:id="rId10"/>
    <p:sldId id="401" r:id="rId11"/>
    <p:sldId id="402" r:id="rId12"/>
    <p:sldId id="403" r:id="rId13"/>
    <p:sldId id="404" r:id="rId14"/>
    <p:sldId id="405" r:id="rId15"/>
    <p:sldId id="406" r:id="rId16"/>
    <p:sldId id="40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6" autoAdjust="0"/>
    <p:restoredTop sz="94660"/>
  </p:normalViewPr>
  <p:slideViewPr>
    <p:cSldViewPr snapToGrid="0">
      <p:cViewPr varScale="1">
        <p:scale>
          <a:sx n="92" d="100"/>
          <a:sy n="92" d="100"/>
        </p:scale>
        <p:origin x="-49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E2E7A4-2F62-4B2D-AF37-333653CB9283}" type="datetimeFigureOut">
              <a:rPr lang="fa-IR" smtClean="0"/>
              <a:t>10/09/1446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9EE2999-CD44-4B2F-B054-91B460FF40CA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4473" y="1226127"/>
            <a:ext cx="7781802" cy="3667001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fa-IR" sz="3600" dirty="0" smtClean="0">
                <a:solidFill>
                  <a:srgbClr val="FF0000"/>
                </a:solidFill>
                <a:latin typeface="2  Mitra"/>
                <a:cs typeface="2  Titr" pitchFamily="2" charset="-78"/>
              </a:rPr>
              <a:t>برنامه </a:t>
            </a:r>
            <a:r>
              <a:rPr lang="fa-IR" sz="3600" dirty="0">
                <a:solidFill>
                  <a:srgbClr val="FF0000"/>
                </a:solidFill>
                <a:latin typeface="2  Mitra"/>
                <a:cs typeface="2  Titr" pitchFamily="2" charset="-78"/>
              </a:rPr>
              <a:t>های </a:t>
            </a:r>
            <a:r>
              <a:rPr lang="fa-IR" sz="3600" dirty="0" smtClean="0">
                <a:solidFill>
                  <a:srgbClr val="FF0000"/>
                </a:solidFill>
                <a:latin typeface="2  Mitra"/>
                <a:cs typeface="2  Titr" pitchFamily="2" charset="-78"/>
              </a:rPr>
              <a:t>مراقبت نوزادان</a:t>
            </a:r>
            <a:br>
              <a:rPr lang="fa-IR" sz="3600" dirty="0" smtClean="0">
                <a:solidFill>
                  <a:srgbClr val="FF0000"/>
                </a:solidFill>
                <a:latin typeface="2  Mitra"/>
                <a:cs typeface="2  Titr" pitchFamily="2" charset="-78"/>
              </a:rPr>
            </a:br>
            <a:r>
              <a:rPr lang="fa-IR" sz="3600" dirty="0" smtClean="0">
                <a:solidFill>
                  <a:srgbClr val="FF0000"/>
                </a:solidFill>
                <a:latin typeface="2  Mitra"/>
                <a:cs typeface="2  Titr" pitchFamily="2" charset="-78"/>
              </a:rPr>
              <a:t> و ترویج تغذیه با شیر </a:t>
            </a:r>
            <a:r>
              <a:rPr lang="fa-IR" sz="3600" dirty="0">
                <a:solidFill>
                  <a:srgbClr val="FF0000"/>
                </a:solidFill>
                <a:latin typeface="2  Mitra"/>
                <a:cs typeface="2  Titr" pitchFamily="2" charset="-78"/>
              </a:rPr>
              <a:t>مادر </a:t>
            </a:r>
            <a:br>
              <a:rPr lang="fa-IR" sz="3600" dirty="0">
                <a:solidFill>
                  <a:srgbClr val="FF0000"/>
                </a:solidFill>
                <a:latin typeface="2  Mitra"/>
                <a:cs typeface="2  Titr" pitchFamily="2" charset="-78"/>
              </a:rPr>
            </a:br>
            <a:r>
              <a:rPr lang="fa-IR" sz="3600" dirty="0">
                <a:latin typeface="2  Mitra"/>
                <a:cs typeface="2  Mitra" panose="00000400000000000000" pitchFamily="2" charset="-78"/>
              </a:rPr>
              <a:t/>
            </a:r>
            <a:br>
              <a:rPr lang="fa-IR" sz="3600" dirty="0">
                <a:latin typeface="2  Mitra"/>
                <a:cs typeface="2  Mitra" panose="00000400000000000000" pitchFamily="2" charset="-78"/>
              </a:rPr>
            </a:br>
            <a:r>
              <a:rPr lang="fa-IR" sz="3600" dirty="0" smtClean="0">
                <a:latin typeface="2  Mitra"/>
                <a:cs typeface="2  Mitra" panose="00000400000000000000" pitchFamily="2" charset="-78"/>
              </a:rPr>
              <a:t/>
            </a:r>
            <a:br>
              <a:rPr lang="fa-IR" sz="3600" dirty="0" smtClean="0">
                <a:latin typeface="2  Mitra"/>
                <a:cs typeface="2  Mitra" panose="00000400000000000000" pitchFamily="2" charset="-78"/>
              </a:rPr>
            </a:br>
            <a:endParaRPr lang="fa-IR" sz="3600" dirty="0">
              <a:solidFill>
                <a:srgbClr val="0070C0"/>
              </a:solidFill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638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4428" y="653142"/>
            <a:ext cx="4506059" cy="740229"/>
          </a:xfrm>
        </p:spPr>
        <p:txBody>
          <a:bodyPr>
            <a:noAutofit/>
          </a:bodyPr>
          <a:lstStyle/>
          <a:p>
            <a:pPr algn="r" rtl="1"/>
            <a:r>
              <a:rPr lang="fa-IR" sz="2400" dirty="0" smtClean="0">
                <a:cs typeface="2  Mitra" panose="00000400000000000000"/>
              </a:rPr>
              <a:t>شاخص های برنامه نوزادان و شیر مادر شامل :</a:t>
            </a:r>
            <a:br>
              <a:rPr lang="fa-IR" sz="2400" dirty="0" smtClean="0">
                <a:cs typeface="2  Mitra" panose="00000400000000000000"/>
              </a:rPr>
            </a:br>
            <a:endParaRPr lang="fa-IR" sz="2400" dirty="0">
              <a:cs typeface="2  Mitra" panose="0000040000000000000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04999" y="1531709"/>
            <a:ext cx="8654143" cy="390273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fa-IR" sz="2400" dirty="0" smtClean="0">
              <a:cs typeface="2  Mitra" panose="00000400000000000000" pitchFamily="2" charset="-78"/>
            </a:endParaRPr>
          </a:p>
          <a:p>
            <a:pPr algn="r">
              <a:buFontTx/>
              <a:buChar char="-"/>
            </a:pPr>
            <a:r>
              <a:rPr lang="fa-IR" sz="2400" dirty="0" smtClean="0">
                <a:cs typeface="2  Mitra" panose="00000400000000000000" pitchFamily="2" charset="-78"/>
              </a:rPr>
              <a:t>درصد مراقبت 3 تا 5 روزگی(95 درصد)</a:t>
            </a:r>
          </a:p>
          <a:p>
            <a:pPr>
              <a:buFontTx/>
              <a:buChar char="-"/>
            </a:pPr>
            <a:r>
              <a:rPr lang="fa-IR" sz="2400" dirty="0" smtClean="0">
                <a:cs typeface="2  Mitra" panose="00000400000000000000" pitchFamily="2" charset="-78"/>
              </a:rPr>
              <a:t>درصد مراقبت 14 تا 15 </a:t>
            </a:r>
            <a:r>
              <a:rPr lang="fa-IR" sz="2400" dirty="0">
                <a:cs typeface="2  Mitra" panose="00000400000000000000" pitchFamily="2" charset="-78"/>
              </a:rPr>
              <a:t>روزگی(95 درصد)</a:t>
            </a:r>
          </a:p>
          <a:p>
            <a:pPr>
              <a:buFontTx/>
              <a:buChar char="-"/>
            </a:pPr>
            <a:r>
              <a:rPr lang="fa-IR" sz="2400" dirty="0" smtClean="0">
                <a:cs typeface="2  Mitra" panose="00000400000000000000" pitchFamily="2" charset="-78"/>
              </a:rPr>
              <a:t>درصد مراقبت 30 تا 45 </a:t>
            </a:r>
            <a:r>
              <a:rPr lang="fa-IR" sz="2400" dirty="0">
                <a:cs typeface="2  Mitra" panose="00000400000000000000" pitchFamily="2" charset="-78"/>
              </a:rPr>
              <a:t>روزگی(95 درصد</a:t>
            </a:r>
            <a:r>
              <a:rPr lang="fa-IR" sz="2400" dirty="0" smtClean="0">
                <a:cs typeface="2  Mitra" panose="00000400000000000000" pitchFamily="2" charset="-78"/>
              </a:rPr>
              <a:t>)</a:t>
            </a:r>
          </a:p>
          <a:p>
            <a:pPr algn="r">
              <a:buFontTx/>
              <a:buChar char="-"/>
            </a:pPr>
            <a:r>
              <a:rPr lang="fa-IR" sz="2400" dirty="0" smtClean="0">
                <a:cs typeface="2  Mitra" panose="00000400000000000000" pitchFamily="2" charset="-78"/>
              </a:rPr>
              <a:t>درصد انجام معاینه نوزادان توسط پزشک(80 درصد)</a:t>
            </a:r>
          </a:p>
          <a:p>
            <a:pPr algn="r">
              <a:buFontTx/>
              <a:buChar char="-"/>
            </a:pPr>
            <a:r>
              <a:rPr lang="fa-IR" sz="2400" dirty="0" smtClean="0">
                <a:cs typeface="2  Mitra" panose="00000400000000000000" pitchFamily="2" charset="-78"/>
              </a:rPr>
              <a:t>درصد کودکان مصرف کننده شیر مصنوعی یارانه ای(4 تا 5 درصد)</a:t>
            </a:r>
          </a:p>
          <a:p>
            <a:pPr>
              <a:buFontTx/>
              <a:buChar char="-"/>
            </a:pPr>
            <a:r>
              <a:rPr lang="fa-IR" sz="2400" dirty="0">
                <a:cs typeface="2  Mitra" panose="00000400000000000000" pitchFamily="2" charset="-78"/>
              </a:rPr>
              <a:t>درصد کودکان مصرف کننده شیر مصنوعی </a:t>
            </a:r>
            <a:r>
              <a:rPr lang="fa-IR" sz="2400" dirty="0" smtClean="0">
                <a:cs typeface="2  Mitra" panose="00000400000000000000" pitchFamily="2" charset="-78"/>
              </a:rPr>
              <a:t>غیریارانه ای(6 درصد)</a:t>
            </a:r>
          </a:p>
          <a:p>
            <a:pPr>
              <a:buFontTx/>
              <a:buChar char="-"/>
            </a:pPr>
            <a:r>
              <a:rPr lang="fa-IR" sz="2400" dirty="0" smtClean="0">
                <a:cs typeface="2  Mitra" panose="00000400000000000000" pitchFamily="2" charset="-78"/>
              </a:rPr>
              <a:t>درصد ارزیابی وضعیت سلامت شیردهی مادر(95 درصد)</a:t>
            </a:r>
            <a:endParaRPr lang="fa-IR" sz="2400" dirty="0">
              <a:cs typeface="2  Mitra" panose="00000400000000000000" pitchFamily="2" charset="-78"/>
            </a:endParaRPr>
          </a:p>
          <a:p>
            <a:pPr algn="r">
              <a:buFontTx/>
              <a:buChar char="-"/>
            </a:pPr>
            <a:endParaRPr lang="fa-IR" sz="2400" dirty="0" smtClean="0">
              <a:cs typeface="2  Mitra" panose="00000400000000000000" pitchFamily="2" charset="-78"/>
            </a:endParaRPr>
          </a:p>
          <a:p>
            <a:pPr algn="r">
              <a:buFontTx/>
              <a:buChar char="-"/>
            </a:pPr>
            <a:endParaRPr lang="fa-IR" sz="2400" dirty="0" smtClean="0">
              <a:cs typeface="2  Mitra" panose="00000400000000000000" pitchFamily="2" charset="-78"/>
            </a:endParaRPr>
          </a:p>
          <a:p>
            <a:pPr algn="r">
              <a:buFontTx/>
              <a:buChar char="-"/>
            </a:pPr>
            <a:endParaRPr lang="fa-IR" sz="2400" dirty="0"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0284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746760"/>
          </a:xfrm>
        </p:spPr>
        <p:txBody>
          <a:bodyPr>
            <a:normAutofit/>
          </a:bodyPr>
          <a:lstStyle/>
          <a:p>
            <a:pPr algn="ctr"/>
            <a:r>
              <a:rPr lang="fa-IR" sz="2000" dirty="0" smtClean="0">
                <a:solidFill>
                  <a:schemeClr val="bg2">
                    <a:lumMod val="50000"/>
                  </a:schemeClr>
                </a:solidFill>
                <a:cs typeface="2  Titr" pitchFamily="2" charset="-78"/>
              </a:rPr>
              <a:t>نحوه محاسبه شاخص ها</a:t>
            </a:r>
            <a:endParaRPr lang="fa-IR" sz="2000" dirty="0">
              <a:solidFill>
                <a:schemeClr val="bg2">
                  <a:lumMod val="50000"/>
                </a:schemeClr>
              </a:solidFill>
              <a:cs typeface="2  Titr" pitchFamily="2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8955563"/>
              </p:ext>
            </p:extLst>
          </p:nvPr>
        </p:nvGraphicFramePr>
        <p:xfrm>
          <a:off x="914401" y="2057400"/>
          <a:ext cx="9347200" cy="317627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507132"/>
                <a:gridCol w="5840068"/>
              </a:tblGrid>
              <a:tr h="839995"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شاخص</a:t>
                      </a:r>
                      <a:r>
                        <a:rPr lang="fa-IR" sz="1100" baseline="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 ها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نحوه محاسبه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</a:tr>
              <a:tr h="569128"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effectLst/>
                        </a:rPr>
                        <a:t>درصد مراقبت 3 تا 5 روزگی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dirty="0" smtClean="0">
                          <a:effectLst/>
                        </a:rPr>
                        <a:t>تعداد </a:t>
                      </a:r>
                      <a:r>
                        <a:rPr lang="fa-IR" sz="1100" dirty="0">
                          <a:effectLst/>
                        </a:rPr>
                        <a:t>کودکان 3 تا 5 روزه مراقبت شده </a:t>
                      </a:r>
                      <a:r>
                        <a:rPr lang="fa-IR" sz="1100" dirty="0" smtClean="0">
                          <a:effectLst/>
                        </a:rPr>
                        <a:t>تقسیم بر موالید * 100</a:t>
                      </a:r>
                      <a:endParaRPr lang="en-US" sz="1100" dirty="0">
                        <a:effectLst/>
                      </a:endParaRPr>
                    </a:p>
                  </a:txBody>
                  <a:tcPr marT="0" marB="0" anchor="ctr"/>
                </a:tc>
              </a:tr>
              <a:tr h="509401"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effectLst/>
                        </a:rPr>
                        <a:t>درصد مراقبت 14 تا 15 روزگی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dirty="0" smtClean="0">
                          <a:effectLst/>
                        </a:rPr>
                        <a:t>تعداد کودکان 14 تا 15روزه مراقبت شده تقسیم بر موالید * 100</a:t>
                      </a:r>
                      <a:endParaRPr lang="en-US" sz="1100" dirty="0" smtClean="0">
                        <a:effectLst/>
                      </a:endParaRPr>
                    </a:p>
                  </a:txBody>
                  <a:tcPr marT="0" marB="0" anchor="ctr"/>
                </a:tc>
              </a:tr>
              <a:tr h="532556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dirty="0">
                          <a:effectLst/>
                        </a:rPr>
                        <a:t>درصد مراقبت 30 تا 45 روزگی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dirty="0" smtClean="0">
                          <a:effectLst/>
                        </a:rPr>
                        <a:t>تعداد کودکان 30 تا 45روزه مراقبت شده تقسیم بر موالید * 100</a:t>
                      </a:r>
                      <a:endParaRPr lang="en-US" sz="1100" dirty="0" smtClean="0">
                        <a:effectLst/>
                      </a:endParaRPr>
                    </a:p>
                  </a:txBody>
                  <a:tcPr marT="0" marB="0" anchor="ctr"/>
                </a:tc>
              </a:tr>
              <a:tr h="686974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درصد مراقبت نوزادان توسط پزشک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24765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fa-IR" sz="1100" dirty="0" smtClean="0">
                          <a:effectLst/>
                        </a:rPr>
                        <a:t>تقسیم</a:t>
                      </a:r>
                      <a:r>
                        <a:rPr lang="fa-IR" sz="1100" baseline="0" dirty="0" smtClean="0">
                          <a:effectLst/>
                        </a:rPr>
                        <a:t> بر موالید *100</a:t>
                      </a:r>
                      <a:r>
                        <a:rPr lang="en-US" sz="1100" dirty="0" smtClean="0">
                          <a:effectLst/>
                        </a:rPr>
                        <a:t> </a:t>
                      </a:r>
                      <a:r>
                        <a:rPr lang="fa-IR" sz="1100" dirty="0" smtClean="0">
                          <a:effectLst/>
                        </a:rPr>
                        <a:t>تعداد کودکان مراقبت شده تا 10 روزگی در هر فصل</a:t>
                      </a:r>
                      <a:endParaRPr lang="en-US" sz="1100" dirty="0" smtClean="0">
                        <a:effectLst/>
                      </a:endParaRPr>
                    </a:p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7461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746760"/>
          </a:xfrm>
        </p:spPr>
        <p:txBody>
          <a:bodyPr>
            <a:normAutofit/>
          </a:bodyPr>
          <a:lstStyle/>
          <a:p>
            <a:pPr algn="ctr"/>
            <a:r>
              <a:rPr lang="fa-IR" sz="2000" dirty="0" smtClean="0">
                <a:solidFill>
                  <a:schemeClr val="bg2">
                    <a:lumMod val="50000"/>
                  </a:schemeClr>
                </a:solidFill>
                <a:cs typeface="2  Titr" pitchFamily="2" charset="-78"/>
              </a:rPr>
              <a:t>نحوه محاسبه شاخص ها</a:t>
            </a:r>
            <a:endParaRPr lang="fa-IR" sz="2000" dirty="0">
              <a:solidFill>
                <a:schemeClr val="bg2">
                  <a:lumMod val="50000"/>
                </a:schemeClr>
              </a:solidFill>
              <a:cs typeface="2  Titr" pitchFamily="2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45204523"/>
              </p:ext>
            </p:extLst>
          </p:nvPr>
        </p:nvGraphicFramePr>
        <p:xfrm>
          <a:off x="914401" y="2057400"/>
          <a:ext cx="9347200" cy="282281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507132"/>
                <a:gridCol w="5840068"/>
              </a:tblGrid>
              <a:tr h="879569"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شاخص</a:t>
                      </a:r>
                      <a:r>
                        <a:rPr lang="fa-IR" sz="1100" baseline="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 ها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نحوه محاسبه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</a:tr>
              <a:tr h="879569"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200" b="1" dirty="0">
                          <a:effectLst/>
                          <a:latin typeface="Times New Roman"/>
                          <a:ea typeface="Times New Roman"/>
                          <a:cs typeface="2  Mitra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b="1" dirty="0">
                          <a:effectLst/>
                          <a:latin typeface="Times New Roman"/>
                          <a:ea typeface="Times New Roman"/>
                          <a:cs typeface="2  Mitra"/>
                        </a:rPr>
                        <a:t>درصد کودکان مصرف کننده شیر مصنوعی یارانه ای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1" dirty="0">
                          <a:effectLst/>
                          <a:latin typeface="Calibri"/>
                          <a:ea typeface="Calibri"/>
                          <a:cs typeface="2  Mitra"/>
                        </a:rPr>
                        <a:t>تعداد کودکان مصرف کننده شیر یارانه ای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1" dirty="0">
                          <a:effectLst/>
                          <a:latin typeface="Calibri"/>
                          <a:ea typeface="Calibri"/>
                          <a:cs typeface="2  Mitra"/>
                        </a:rPr>
                        <a:t>100 *    تعداد کودکان زیر یک سال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</a:tr>
              <a:tr h="1063681"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ar-SA" sz="1200" b="1" dirty="0">
                          <a:effectLst/>
                          <a:latin typeface="Times New Roman"/>
                          <a:ea typeface="Times New Roman"/>
                          <a:cs typeface="2  Mitra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200" b="1" dirty="0">
                          <a:effectLst/>
                          <a:latin typeface="Times New Roman"/>
                          <a:ea typeface="Times New Roman"/>
                          <a:cs typeface="2  Mitra"/>
                        </a:rPr>
                        <a:t>درصد کودکان مصرف کننده شیر مصنوعی غیریارانه ای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1" dirty="0">
                          <a:effectLst/>
                          <a:latin typeface="Calibri"/>
                          <a:ea typeface="Calibri"/>
                          <a:cs typeface="2  Mitra"/>
                        </a:rPr>
                        <a:t>تعداد کودکان مصرف کننده شیر غیر یارانه ای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100" b="1" dirty="0">
                          <a:effectLst/>
                          <a:latin typeface="Calibri"/>
                          <a:ea typeface="Calibri"/>
                          <a:cs typeface="2  Mitra"/>
                        </a:rPr>
                        <a:t>100 *    تعداد کودکان زیر یک سال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938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199" y="1066800"/>
            <a:ext cx="5409573" cy="772886"/>
          </a:xfrm>
        </p:spPr>
        <p:txBody>
          <a:bodyPr>
            <a:normAutofit/>
          </a:bodyPr>
          <a:lstStyle/>
          <a:p>
            <a:pPr algn="ctr"/>
            <a:r>
              <a:rPr lang="fa-IR" sz="2800" dirty="0" smtClean="0">
                <a:solidFill>
                  <a:srgbClr val="FF0000"/>
                </a:solidFill>
                <a:cs typeface="2  Mitra" panose="00000400000000000000" pitchFamily="2" charset="-78"/>
              </a:rPr>
              <a:t>تعریف نوزاد پر خطر:</a:t>
            </a:r>
            <a:endParaRPr lang="fa-IR" sz="2800" dirty="0">
              <a:solidFill>
                <a:srgbClr val="FF0000"/>
              </a:solidFill>
              <a:cs typeface="2 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715587" y="1839686"/>
            <a:ext cx="6818185" cy="2646542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algn="r" rtl="1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a-I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Mitra" panose="00000400000000000000" pitchFamily="2" charset="-78"/>
              </a:rPr>
              <a:t>نوزاد با وزن تولد کمتر از 2500 گرم </a:t>
            </a:r>
          </a:p>
          <a:p>
            <a:pPr algn="r" rtl="1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a-I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Mitra" panose="00000400000000000000" pitchFamily="2" charset="-78"/>
              </a:rPr>
              <a:t>نوزاد متولد شده با سن بارداری کمتر از 37 هفته</a:t>
            </a:r>
          </a:p>
          <a:p>
            <a:pPr algn="r" rtl="1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a-IR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Mitra" panose="00000400000000000000" pitchFamily="2" charset="-78"/>
              </a:rPr>
              <a:t>نوزاد با سابقه بستری در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2  Mitra" panose="00000400000000000000" pitchFamily="2" charset="-78"/>
              </a:rPr>
              <a:t>nicu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2  Mitra" panose="00000400000000000000" pitchFamily="2" charset="-78"/>
              </a:rPr>
              <a:t> </a:t>
            </a:r>
            <a:endParaRPr lang="fa-IR" sz="2400" b="1" dirty="0">
              <a:solidFill>
                <a:schemeClr val="tx1">
                  <a:lumMod val="95000"/>
                  <a:lumOff val="5000"/>
                </a:schemeClr>
              </a:solidFill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5385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485" y="245515"/>
            <a:ext cx="8911687" cy="76032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fa-IR" sz="2000" dirty="0">
                <a:solidFill>
                  <a:srgbClr val="FF0000"/>
                </a:solidFill>
                <a:latin typeface="2  Mitra" panose="00000400000000000000"/>
                <a:cs typeface="2  Mitra" panose="00000400000000000000"/>
              </a:rPr>
              <a:t>مسیر استخراج متولدین  و نوزادان کم وزن و پره ترم در یک بازه زمانی در سامانه سیب:</a:t>
            </a:r>
            <a:br>
              <a:rPr lang="fa-IR" sz="2000" dirty="0">
                <a:solidFill>
                  <a:srgbClr val="FF0000"/>
                </a:solidFill>
                <a:latin typeface="2  Mitra" panose="00000400000000000000"/>
                <a:cs typeface="2  Mitra" panose="00000400000000000000"/>
              </a:rPr>
            </a:br>
            <a:endParaRPr lang="fa-IR" sz="2000" dirty="0">
              <a:latin typeface="2  Mitra"/>
              <a:cs typeface="2  Mitra" panose="0000040000000000000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34465" y="2713220"/>
            <a:ext cx="10515600" cy="2230974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fa-IR" sz="1400" b="1" dirty="0">
                <a:latin typeface="2  Mitra"/>
                <a:cs typeface="2  Mitra" pitchFamily="2" charset="-78"/>
              </a:rPr>
              <a:t>گزارش ها        گزارش مراقبت های انجام شده          انتخاب بازه زمانی          انتخاب سن </a:t>
            </a:r>
            <a:r>
              <a:rPr lang="fa-IR" sz="1400" b="1" dirty="0" smtClean="0">
                <a:latin typeface="2  Mitra"/>
                <a:cs typeface="2  Mitra" pitchFamily="2" charset="-78"/>
              </a:rPr>
              <a:t>خدمت تا 10 روزگی          تعیین کد 7437      جستجو</a:t>
            </a:r>
            <a:endParaRPr lang="fa-IR" sz="1400" b="1" dirty="0">
              <a:latin typeface="2  Mitra"/>
              <a:cs typeface="2  Mitra" pitchFamily="2" charset="-78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fa-IR" sz="1400" b="1" dirty="0">
                <a:latin typeface="2  Mitra"/>
                <a:cs typeface="2  Mitra" pitchFamily="2" charset="-78"/>
              </a:rPr>
              <a:t>از تقسیم این دو عدد و ضربدر 100 شاخص بدست می آید.</a:t>
            </a:r>
          </a:p>
          <a:p>
            <a:pPr marL="0" indent="0" algn="r">
              <a:lnSpc>
                <a:spcPct val="170000"/>
              </a:lnSpc>
              <a:buNone/>
            </a:pPr>
            <a:endParaRPr lang="fa-IR" sz="1400" b="1" dirty="0" smtClean="0">
              <a:cs typeface="2  Mitra" pitchFamily="2" charset="-78"/>
            </a:endParaRPr>
          </a:p>
          <a:p>
            <a:pPr marL="0" indent="0" algn="r">
              <a:lnSpc>
                <a:spcPct val="170000"/>
              </a:lnSpc>
              <a:buNone/>
            </a:pPr>
            <a:r>
              <a:rPr lang="fa-IR" sz="1400" b="1" dirty="0" smtClean="0">
                <a:latin typeface="2  Mitra"/>
                <a:cs typeface="2  Mitra" pitchFamily="2" charset="-78"/>
              </a:rPr>
              <a:t>**مسیر استخراج تعداد نوزادان پر خطر (نوزادان با وزن تولدکمتر از 2000 گرم)، سن حامگی، تعداد زایمان سزارین و طبیعی و ... در سامانه سیب به شرح زیر می باشد:</a:t>
            </a:r>
          </a:p>
          <a:p>
            <a:pPr marL="0" indent="0" algn="r">
              <a:lnSpc>
                <a:spcPct val="170000"/>
              </a:lnSpc>
              <a:buNone/>
            </a:pPr>
            <a:r>
              <a:rPr lang="fa-IR" sz="1400" b="1" dirty="0" smtClean="0">
                <a:latin typeface="2  Mitra"/>
                <a:cs typeface="2  Mitra" pitchFamily="2" charset="-78"/>
              </a:rPr>
              <a:t>گزارش ها        گزارش وقایع ثبت شده          زایمان های ثبت شده         انتخاب هفته بارداری تا 36 هفته و یا وزن تا 2499       جستجو</a:t>
            </a:r>
            <a:endParaRPr lang="fa-IR" sz="1400" b="1" dirty="0">
              <a:latin typeface="2  Mitra"/>
              <a:cs typeface="2  Mitra" pitchFamily="2" charset="-78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277595" y="4749125"/>
            <a:ext cx="27214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9632373" y="4743681"/>
            <a:ext cx="270163" cy="5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5693228" y="2264228"/>
            <a:ext cx="544286" cy="10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101436" y="2066889"/>
            <a:ext cx="91024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400" b="1" dirty="0" smtClean="0">
                <a:cs typeface="2  Mitra" pitchFamily="2" charset="-78"/>
              </a:rPr>
              <a:t>مسیر جستجوی تعداد موالید در سامانه :  انتخاب خدمت گیرنده            پیشرفته                تعیین تاریخ تولد          جستجو</a:t>
            </a:r>
            <a:endParaRPr lang="fa-IR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958013" y="2248978"/>
            <a:ext cx="5091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7863938" y="4743683"/>
            <a:ext cx="272143" cy="54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9639300" y="2973763"/>
            <a:ext cx="270163" cy="5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7467601" y="2965335"/>
            <a:ext cx="270163" cy="5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953000" y="2962612"/>
            <a:ext cx="270163" cy="5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687850" y="2979208"/>
            <a:ext cx="270163" cy="5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343959" y="2976485"/>
            <a:ext cx="270163" cy="5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886695" y="4746140"/>
            <a:ext cx="27214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224462" y="2248978"/>
            <a:ext cx="5091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5005764" y="2248978"/>
            <a:ext cx="509156" cy="15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445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746760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a-IR" sz="2800" b="1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2  Titr"/>
              </a:rPr>
              <a:t>دستورالعملها و بسته های </a:t>
            </a:r>
            <a:r>
              <a:rPr lang="fa-IR" sz="2800" b="1" dirty="0" smtClean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2  Titr"/>
              </a:rPr>
              <a:t>آموزشی نوزادان:</a:t>
            </a:r>
            <a:endParaRPr lang="en-US" sz="2400" dirty="0">
              <a:solidFill>
                <a:schemeClr val="bg2">
                  <a:lumMod val="50000"/>
                </a:schemeClr>
              </a:solidFill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119257"/>
            <a:ext cx="9144000" cy="3603812"/>
          </a:xfrm>
        </p:spPr>
        <p:txBody>
          <a:bodyPr>
            <a:normAutofit fontScale="92500"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fa-IR" sz="2800" dirty="0">
                <a:latin typeface="Calibri"/>
                <a:ea typeface="Calibri"/>
                <a:cs typeface="2  Mitra"/>
              </a:rPr>
              <a:t>دستورالعمل مراقبت نوزادان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fa-IR" sz="2800" dirty="0">
                <a:latin typeface="Calibri"/>
                <a:ea typeface="Calibri"/>
                <a:cs typeface="2  Mitra"/>
              </a:rPr>
              <a:t>راهنمای مراقبت پوست با پوست مادر و نوزاد و شروع تغذیه با شیر مادر در ساعت اول تولد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fa-IR" sz="2800" dirty="0">
                <a:latin typeface="Calibri"/>
                <a:ea typeface="Calibri"/>
                <a:cs typeface="2  Mitra"/>
              </a:rPr>
              <a:t>کتابچه قدم نورسیده مبارک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fa-IR" sz="2800" dirty="0">
                <a:latin typeface="Calibri"/>
                <a:ea typeface="Calibri"/>
                <a:cs typeface="2  Mitra"/>
              </a:rPr>
              <a:t>کتابچه مراقبت و نگهداری از نوزاد نارس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fa-IR" sz="2800" dirty="0">
                <a:latin typeface="Calibri"/>
                <a:ea typeface="Calibri"/>
                <a:cs typeface="2  Mitra"/>
              </a:rPr>
              <a:t>دستورالعمل پیگیری رتینوپاتی نارسی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fa-IR" sz="2800" dirty="0">
                <a:latin typeface="Calibri"/>
                <a:ea typeface="Calibri"/>
                <a:cs typeface="2  Mitra"/>
              </a:rPr>
              <a:t>بسته خدمتی مراقبت ادغام یافته کودک سالم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824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44196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fa-IR" sz="2000" b="1" dirty="0">
                <a:solidFill>
                  <a:srgbClr val="C00000"/>
                </a:solidFill>
                <a:cs typeface="2  Titr" pitchFamily="2" charset="-78"/>
              </a:rPr>
              <a:t>بسته های آموزشی و دستورالعمل های مرتبط با </a:t>
            </a:r>
            <a:r>
              <a:rPr lang="fa-IR" sz="2000" b="1" dirty="0" smtClean="0">
                <a:solidFill>
                  <a:srgbClr val="C00000"/>
                </a:solidFill>
                <a:cs typeface="2  Titr" pitchFamily="2" charset="-78"/>
              </a:rPr>
              <a:t>برنامه شیر مادر</a:t>
            </a:r>
            <a:r>
              <a:rPr lang="fa-IR" sz="2000" b="1" dirty="0" smtClean="0">
                <a:solidFill>
                  <a:srgbClr val="C00000"/>
                </a:solidFill>
              </a:rPr>
              <a:t>: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524000" y="731519"/>
            <a:ext cx="8534400" cy="4744489"/>
          </a:xfrm>
        </p:spPr>
        <p:txBody>
          <a:bodyPr>
            <a:normAutofit fontScale="55000" lnSpcReduction="20000"/>
          </a:bodyPr>
          <a:lstStyle/>
          <a:p>
            <a:pPr marL="342900" lvl="0" indent="-342900" algn="justLow">
              <a:lnSpc>
                <a:spcPct val="115000"/>
              </a:lnSpc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بوکلت راهنمای آموزشی مادران باردار برای شیر دهی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pPr marL="342900" lvl="0" indent="-342900" algn="justLow">
              <a:lnSpc>
                <a:spcPct val="115000"/>
              </a:lnSpc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دستورالعمل تجویز شیر مصنوعی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pPr marL="342900" lvl="0" indent="-342900" algn="justLow">
              <a:lnSpc>
                <a:spcPct val="115000"/>
              </a:lnSpc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کتابچه پاسخ به سوالات رایج 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pPr marL="342900" lvl="0" indent="-342900" algn="justLow">
              <a:lnSpc>
                <a:spcPct val="115000"/>
              </a:lnSpc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پکیج نسلی سالم با شیر مادر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pPr marL="342900" lvl="0" indent="-342900" algn="justLow">
              <a:lnSpc>
                <a:spcPct val="115000"/>
              </a:lnSpc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کتاب راهنمای تغذیه با شیر مادر بری پزشکان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pPr marL="342900" lvl="0" indent="-342900" algn="justLow">
              <a:lnSpc>
                <a:spcPct val="115000"/>
              </a:lnSpc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کتابچه راهنمای آموزش مادران باردار در مورد تغذیه با شیر مادر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pPr marL="342900" lvl="0" indent="-342900" algn="justLow">
              <a:lnSpc>
                <a:spcPct val="115000"/>
              </a:lnSpc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دستورالعمل راهنمای بالینی تغذیه نوزاد و شیرخوار با شیر مادر در مادران شیرده قطعی، مشکوک و یا محتمل به ویروس کرونا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pPr marL="342900" lvl="0" indent="-342900" algn="justLow">
              <a:lnSpc>
                <a:spcPct val="115000"/>
              </a:lnSpc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دستورالعمل راهنمای مراقبت از نوزاد متولد شده از مادر مبتلا، مشکوک به کرونا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pPr marL="342900" lvl="0" indent="-342900" algn="justLow">
              <a:lnSpc>
                <a:spcPct val="115000"/>
              </a:lnSpc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دستورالعمل تغذیه با شیر مادر و کووید 19 و پاسخ به سوالات رایج 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pPr marL="342900" lvl="0" indent="-342900" algn="justLow">
              <a:lnSpc>
                <a:spcPct val="115000"/>
              </a:lnSpc>
              <a:spcAft>
                <a:spcPts val="1000"/>
              </a:spcAft>
              <a:buFont typeface="Calibri"/>
              <a:buChar char="-"/>
            </a:pPr>
            <a:r>
              <a:rPr lang="fa-IR" sz="3600" dirty="0">
                <a:latin typeface="Calibri"/>
                <a:ea typeface="Calibri"/>
                <a:cs typeface="2  Mitra" pitchFamily="2" charset="-78"/>
              </a:rPr>
              <a:t>بسته خدمتی مراقبت ادغام یافته کودک سالم</a:t>
            </a:r>
            <a:endParaRPr lang="en-US" sz="3600" dirty="0">
              <a:latin typeface="Calibri"/>
              <a:ea typeface="Calibri"/>
              <a:cs typeface="2  Mitra" pitchFamily="2" charset="-78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83053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0" y="881149"/>
            <a:ext cx="9652000" cy="594360"/>
          </a:xfrm>
        </p:spPr>
        <p:txBody>
          <a:bodyPr>
            <a:normAutofit/>
          </a:bodyPr>
          <a:lstStyle/>
          <a:p>
            <a:pPr algn="ctr"/>
            <a:r>
              <a:rPr lang="fa-IR" sz="20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cs typeface="2  Titr" pitchFamily="2" charset="-78"/>
              </a:rPr>
              <a:t>انتظارات برنامه </a:t>
            </a:r>
            <a:r>
              <a:rPr lang="fa-IR" sz="20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cs typeface="2  Titr" pitchFamily="2" charset="-78"/>
              </a:rPr>
              <a:t>نوزادان و شیر مادر از </a:t>
            </a:r>
            <a:r>
              <a:rPr lang="fa-IR" sz="20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cs typeface="2  Titr" pitchFamily="2" charset="-78"/>
              </a:rPr>
              <a:t>پزشکان و تیم سلامت :</a:t>
            </a:r>
            <a:r>
              <a:rPr lang="fa-IR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cs typeface="2  Titr" pitchFamily="2" charset="-78"/>
              </a:rPr>
              <a:t>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119255"/>
            <a:ext cx="9652000" cy="364769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a-IR" sz="2000" dirty="0" smtClean="0">
                <a:cs typeface="2  Mitra" pitchFamily="2" charset="-78"/>
              </a:rPr>
              <a:t>آگاهی کامل از تعاریف،دستورالعمل ها، نحوه استخراج شاخص ها و ارزیابی مستمر کارکنان در این زمینه</a:t>
            </a:r>
            <a:endParaRPr lang="en-US" sz="2000" dirty="0">
              <a:cs typeface="2  Mitra" pitchFamily="2" charset="-78"/>
            </a:endParaRPr>
          </a:p>
          <a:p>
            <a:pPr lvl="0"/>
            <a:r>
              <a:rPr lang="fa-IR" sz="2000" dirty="0" smtClean="0">
                <a:cs typeface="2  Mitra" pitchFamily="2" charset="-78"/>
              </a:rPr>
              <a:t>نظارت بر عملکرد کارکنان در زمینه مراقبت نوزادان و شیر مادر </a:t>
            </a:r>
          </a:p>
          <a:p>
            <a:pPr lvl="0"/>
            <a:r>
              <a:rPr lang="fa-IR" sz="2000" dirty="0" smtClean="0">
                <a:cs typeface="2  Mitra" pitchFamily="2" charset="-78"/>
              </a:rPr>
              <a:t>اگاهی کامل از جمعیت گروه هدف(موالید، مرگ نوزادان، نوزادان پرخطر، مرده زایی، تعداد کودکان شیر خشک خوار و جمعیت زیر یکسال و دوسال)</a:t>
            </a:r>
            <a:endParaRPr lang="en-US" sz="2000" dirty="0">
              <a:cs typeface="2  Mitra" pitchFamily="2" charset="-78"/>
            </a:endParaRPr>
          </a:p>
          <a:p>
            <a:pPr lvl="0"/>
            <a:r>
              <a:rPr lang="fa-IR" sz="2000" dirty="0" smtClean="0">
                <a:cs typeface="2  Mitra" pitchFamily="2" charset="-78"/>
              </a:rPr>
              <a:t>بکارگیری مداخلات موثر جهت ارتقاء شاخص ها به حدانتظار و بهبود وضعیت شاخص های بحرانی</a:t>
            </a:r>
          </a:p>
          <a:p>
            <a:pPr lvl="0"/>
            <a:r>
              <a:rPr lang="fa-IR" sz="2000" dirty="0" smtClean="0">
                <a:cs typeface="2  Mitra" pitchFamily="2" charset="-78"/>
              </a:rPr>
              <a:t>نظارت بر شناسایی، ارجاع و پیگیری کودکان نیازمند شیر مصنوعی یارانه ای</a:t>
            </a:r>
          </a:p>
          <a:p>
            <a:pPr lvl="0"/>
            <a:r>
              <a:rPr lang="fa-IR" sz="2000" dirty="0" smtClean="0">
                <a:cs typeface="2  Mitra" pitchFamily="2" charset="-78"/>
              </a:rPr>
              <a:t>نظارت بر عملکرد پرسنل جهت کاهش تعداد کودکان شیر خشک خوار غیریارانه ای و بازگشت به شیر مادر</a:t>
            </a:r>
          </a:p>
          <a:p>
            <a:pPr lvl="0"/>
            <a:r>
              <a:rPr lang="fa-IR" sz="2000" dirty="0" smtClean="0">
                <a:cs typeface="2  Mitra" pitchFamily="2" charset="-78"/>
              </a:rPr>
              <a:t>نظارت بر درخواست صحیح و  به موقع و توزیع شیر خشک به واجدین شرایط در مراکز روستایی</a:t>
            </a:r>
          </a:p>
          <a:p>
            <a:pPr lvl="0"/>
            <a:r>
              <a:rPr lang="fa-IR" sz="2000" dirty="0" smtClean="0">
                <a:cs typeface="2  Mitra" pitchFamily="2" charset="-78"/>
              </a:rPr>
              <a:t>پایش برنامه های شیر مادر و نوزادان در هرفصل </a:t>
            </a:r>
          </a:p>
          <a:p>
            <a:pPr lvl="0"/>
            <a:r>
              <a:rPr lang="fa-IR" sz="2000" dirty="0" smtClean="0">
                <a:cs typeface="2  Mitra" pitchFamily="2" charset="-78"/>
              </a:rPr>
              <a:t>نظارت بر برگزاری هفته شیر مادر(10 تا 16 مرداد ماه) و ارسال گزارش اقدامات انجام شده</a:t>
            </a:r>
          </a:p>
          <a:p>
            <a:pPr lvl="0"/>
            <a:r>
              <a:rPr lang="fa-IR" sz="2000" dirty="0" smtClean="0">
                <a:cs typeface="2  Mitra" pitchFamily="2" charset="-78"/>
              </a:rPr>
              <a:t>رصد پیام ها و یا نامه های ارسالی از ستاد شهرستان و پیگیری جهت انجام اقدامات مورد انتظار</a:t>
            </a:r>
          </a:p>
          <a:p>
            <a:pPr lvl="0"/>
            <a:r>
              <a:rPr lang="fa-IR" sz="2000" dirty="0" smtClean="0">
                <a:cs typeface="2  Mitra" pitchFamily="2" charset="-78"/>
              </a:rPr>
              <a:t>فعالیت های بین بخشی  در راستای فرهنگ سازی  و اصلاح باورهای غلط عموم جامعه</a:t>
            </a:r>
          </a:p>
          <a:p>
            <a:pPr lvl="0"/>
            <a:r>
              <a:rPr lang="fa-IR" sz="2000" dirty="0" smtClean="0">
                <a:cs typeface="2  Mitra" pitchFamily="2" charset="-78"/>
              </a:rPr>
              <a:t>درخواست تشویق و یا تذکر برای پرسنل پس از ارزیابی اجرای برنامه های بهداشتی</a:t>
            </a:r>
          </a:p>
          <a:p>
            <a:pPr lvl="0"/>
            <a:endParaRPr lang="fa-IR" sz="2000" dirty="0" smtClean="0">
              <a:cs typeface="2  Mitra" pitchFamily="2" charset="-78"/>
            </a:endParaRPr>
          </a:p>
          <a:p>
            <a:pPr lvl="0"/>
            <a:endParaRPr lang="fa-IR" sz="2000" dirty="0" smtClean="0">
              <a:cs typeface="2  Mitra" pitchFamily="2" charset="-78"/>
            </a:endParaRPr>
          </a:p>
          <a:p>
            <a:pPr lvl="0"/>
            <a:endParaRPr lang="fa-IR" sz="2000" dirty="0" smtClean="0">
              <a:cs typeface="2  Mitra" pitchFamily="2" charset="-78"/>
            </a:endParaRPr>
          </a:p>
          <a:p>
            <a:pPr lvl="0"/>
            <a:endParaRPr lang="en-US" sz="2000" dirty="0">
              <a:cs typeface="2 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1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72836" y="731838"/>
            <a:ext cx="10307782" cy="471299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234543" y="3592285"/>
            <a:ext cx="1219200" cy="5007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77405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11827" y="731838"/>
            <a:ext cx="10224655" cy="492081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136573" y="3690260"/>
            <a:ext cx="1632857" cy="6204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Oval 4"/>
          <p:cNvSpPr/>
          <p:nvPr/>
        </p:nvSpPr>
        <p:spPr>
          <a:xfrm>
            <a:off x="6977743" y="4669972"/>
            <a:ext cx="1632857" cy="6204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7734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2800" dirty="0" smtClean="0"/>
              <a:t>مسیر گزارش گیری تعداد موالید :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04010" y="1309255"/>
            <a:ext cx="10297390" cy="489556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652656" y="3570513"/>
            <a:ext cx="1458686" cy="4680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36050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098" y="454795"/>
            <a:ext cx="8683348" cy="625860"/>
          </a:xfrm>
        </p:spPr>
        <p:txBody>
          <a:bodyPr>
            <a:normAutofit/>
          </a:bodyPr>
          <a:lstStyle/>
          <a:p>
            <a:pPr algn="ctr"/>
            <a:r>
              <a:rPr lang="fa-IR" sz="2800" dirty="0" smtClean="0">
                <a:cs typeface="2  Mitra" panose="00000400000000000000" pitchFamily="2" charset="-78"/>
              </a:rPr>
              <a:t>مسیر گزارش گیری تعداد زایمان های پره ترم و موالید کم وزن و ...:</a:t>
            </a:r>
            <a:endParaRPr lang="en-US" sz="2800" dirty="0">
              <a:cs typeface="2  Mitra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41664" y="1298864"/>
            <a:ext cx="10287000" cy="464473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117772" y="2373086"/>
            <a:ext cx="1338943" cy="5660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Oval 4"/>
          <p:cNvSpPr/>
          <p:nvPr/>
        </p:nvSpPr>
        <p:spPr>
          <a:xfrm>
            <a:off x="6030685" y="4005943"/>
            <a:ext cx="1338943" cy="2612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Oval 5"/>
          <p:cNvSpPr/>
          <p:nvPr/>
        </p:nvSpPr>
        <p:spPr>
          <a:xfrm>
            <a:off x="3853544" y="4212772"/>
            <a:ext cx="1338943" cy="2939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57025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349830" y="827314"/>
            <a:ext cx="9134598" cy="557348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685314" y="3744686"/>
            <a:ext cx="1175657" cy="6313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Oval 5"/>
          <p:cNvSpPr/>
          <p:nvPr/>
        </p:nvSpPr>
        <p:spPr>
          <a:xfrm>
            <a:off x="3733800" y="2971801"/>
            <a:ext cx="1175657" cy="6313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Oval 6"/>
          <p:cNvSpPr/>
          <p:nvPr/>
        </p:nvSpPr>
        <p:spPr>
          <a:xfrm>
            <a:off x="5529944" y="3733800"/>
            <a:ext cx="1175657" cy="6313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Oval 7"/>
          <p:cNvSpPr/>
          <p:nvPr/>
        </p:nvSpPr>
        <p:spPr>
          <a:xfrm>
            <a:off x="6814458" y="5225143"/>
            <a:ext cx="1175657" cy="6313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06981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073" y="437074"/>
            <a:ext cx="7989741" cy="529281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fa-IR" sz="2800" dirty="0" smtClean="0">
                <a:cs typeface="2  Mitra" panose="00000400000000000000" pitchFamily="2" charset="-78"/>
              </a:rPr>
              <a:t>مسیر گزارش گیری جهت استخراج آمار مراقبت های دوره نوزادی:</a:t>
            </a:r>
            <a:endParaRPr lang="en-US" sz="2800" dirty="0">
              <a:cs typeface="2  Mitra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84564" y="1340427"/>
            <a:ext cx="9434945" cy="455121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635828" y="3407229"/>
            <a:ext cx="1415143" cy="5442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Oval 4"/>
          <p:cNvSpPr/>
          <p:nvPr/>
        </p:nvSpPr>
        <p:spPr>
          <a:xfrm>
            <a:off x="6999513" y="4974772"/>
            <a:ext cx="1415143" cy="5442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19477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52765" y="827086"/>
            <a:ext cx="10666844" cy="504053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136571" y="3026228"/>
            <a:ext cx="1785258" cy="6422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Oval 4"/>
          <p:cNvSpPr/>
          <p:nvPr/>
        </p:nvSpPr>
        <p:spPr>
          <a:xfrm>
            <a:off x="4626429" y="3733799"/>
            <a:ext cx="2667000" cy="6422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Oval 5"/>
          <p:cNvSpPr/>
          <p:nvPr/>
        </p:nvSpPr>
        <p:spPr>
          <a:xfrm>
            <a:off x="1469572" y="4005943"/>
            <a:ext cx="1393371" cy="6422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Oval 6"/>
          <p:cNvSpPr/>
          <p:nvPr/>
        </p:nvSpPr>
        <p:spPr>
          <a:xfrm>
            <a:off x="8088086" y="5007429"/>
            <a:ext cx="1393371" cy="6422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41613527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1653</TotalTime>
  <Words>730</Words>
  <Application>Microsoft Office PowerPoint</Application>
  <PresentationFormat>Custom</PresentationFormat>
  <Paragraphs>83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Slipstream</vt:lpstr>
      <vt:lpstr>برنامه های مراقبت نوزادان  و ترویج تغذیه با شیر مادر    </vt:lpstr>
      <vt:lpstr>شاخص های برنامه نوزادان و شیر مادر شامل : </vt:lpstr>
      <vt:lpstr>نحوه محاسبه شاخص ها</vt:lpstr>
      <vt:lpstr>نحوه محاسبه شاخص ها</vt:lpstr>
      <vt:lpstr>تعریف نوزاد پر خطر:</vt:lpstr>
      <vt:lpstr>مسیر استخراج متولدین  و نوزادان کم وزن و پره ترم در یک بازه زمانی در سامانه سیب: </vt:lpstr>
      <vt:lpstr>دستورالعملها و بسته های آموزشی نوزادان:</vt:lpstr>
      <vt:lpstr>بسته های آموزشی و دستورالعمل های مرتبط با برنامه شیر مادر:</vt:lpstr>
      <vt:lpstr>انتظارات برنامه نوزادان و شیر مادر از پزشکان و تیم سلامت : </vt:lpstr>
      <vt:lpstr>PowerPoint Presentation</vt:lpstr>
      <vt:lpstr>PowerPoint Presentation</vt:lpstr>
      <vt:lpstr>مسیر گزارش گیری تعداد موالید :</vt:lpstr>
      <vt:lpstr>مسیر گزارش گیری تعداد زایمان های پره ترم و موالید کم وزن و ...:</vt:lpstr>
      <vt:lpstr>PowerPoint Presentation</vt:lpstr>
      <vt:lpstr>مسیر گزارش گیری جهت استخراج آمار مراقبت های دوره نوزادی: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آموزش طرح تحول</dc:title>
  <dc:creator>User</dc:creator>
  <cp:lastModifiedBy>PQ</cp:lastModifiedBy>
  <cp:revision>743</cp:revision>
  <dcterms:created xsi:type="dcterms:W3CDTF">2019-03-14T05:43:59Z</dcterms:created>
  <dcterms:modified xsi:type="dcterms:W3CDTF">2025-04-07T05:22:25Z</dcterms:modified>
</cp:coreProperties>
</file>